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5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11" r:id="rId12"/>
    <p:sldId id="308" r:id="rId13"/>
    <p:sldId id="309" r:id="rId14"/>
    <p:sldId id="280" r:id="rId15"/>
    <p:sldId id="289" r:id="rId16"/>
    <p:sldId id="31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66"/>
    <a:srgbClr val="96C02C"/>
    <a:srgbClr val="802A30"/>
    <a:srgbClr val="FFFFCC"/>
    <a:srgbClr val="C6C9E4"/>
    <a:srgbClr val="2F2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366" autoAdjust="0"/>
  </p:normalViewPr>
  <p:slideViewPr>
    <p:cSldViewPr>
      <p:cViewPr varScale="1">
        <p:scale>
          <a:sx n="89" d="100"/>
          <a:sy n="89" d="100"/>
        </p:scale>
        <p:origin x="112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05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handoutMaster" Target="handoutMasters/handout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heme" Target="theme/theme1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A9D06-3051-4116-AC2E-73E4CF5251D6}" type="datetimeFigureOut">
              <a:rPr lang="ru-RU" smtClean="0"/>
              <a:pPr/>
              <a:t>17.06.2022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B82FF-72DE-465D-AA9F-8EC9A7A795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2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3C79D-D45C-4418-87CA-3368EFBCCF56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F7658-C5D8-422B-8298-EB31E716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947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F7658-C5D8-422B-8298-EB31E71681E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360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20DD35C-F597-4A99-9B69-EA2EBD68E806}" type="datetimeFigureOut">
              <a:rPr lang="ru-RU" smtClean="0"/>
              <a:pPr/>
              <a:t>17.06.2022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D35C-F597-4A99-9B69-EA2EBD68E806}" type="datetimeFigureOut">
              <a:rPr lang="ru-RU" smtClean="0"/>
              <a:pPr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D35C-F597-4A99-9B69-EA2EBD68E806}" type="datetimeFigureOut">
              <a:rPr lang="ru-RU" smtClean="0"/>
              <a:pPr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D35C-F597-4A99-9B69-EA2EBD68E806}" type="datetimeFigureOut">
              <a:rPr lang="ru-RU" smtClean="0"/>
              <a:pPr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D35C-F597-4A99-9B69-EA2EBD68E806}" type="datetimeFigureOut">
              <a:rPr lang="ru-RU" smtClean="0"/>
              <a:pPr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med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D35C-F597-4A99-9B69-EA2EBD68E806}" type="datetimeFigureOut">
              <a:rPr lang="ru-RU" smtClean="0"/>
              <a:pPr/>
              <a:t>17.06.2022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D35C-F597-4A99-9B69-EA2EBD68E806}" type="datetimeFigureOut">
              <a:rPr lang="ru-RU" smtClean="0"/>
              <a:pPr/>
              <a:t>17.06.2022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D35C-F597-4A99-9B69-EA2EBD68E806}" type="datetimeFigureOut">
              <a:rPr lang="ru-RU" smtClean="0"/>
              <a:pPr/>
              <a:t>17.06.2022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D35C-F597-4A99-9B69-EA2EBD68E806}" type="datetimeFigureOut">
              <a:rPr lang="ru-RU" smtClean="0"/>
              <a:pPr/>
              <a:t>17.06.2022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120DD35C-F597-4A99-9B69-EA2EBD68E806}" type="datetimeFigureOut">
              <a:rPr lang="ru-RU" smtClean="0"/>
              <a:pPr/>
              <a:t>17.06.2022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20DD35C-F597-4A99-9B69-EA2EBD68E806}" type="datetimeFigureOut">
              <a:rPr lang="ru-RU" smtClean="0"/>
              <a:pPr/>
              <a:t>17.06.2022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med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20DD35C-F597-4A99-9B69-EA2EBD68E806}" type="datetimeFigureOut">
              <a:rPr lang="ru-RU" smtClean="0"/>
              <a:pPr/>
              <a:t>17.06.2022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ransition spd="med">
    <p:cut thruBlk="1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7" Type="http://schemas.openxmlformats.org/officeDocument/2006/relationships/image" Target="../media/image4.png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6" Type="http://schemas.openxmlformats.org/officeDocument/2006/relationships/image" Target="../media/image3.jpeg" /><Relationship Id="rId5" Type="http://schemas.openxmlformats.org/officeDocument/2006/relationships/image" Target="../media/image2.png" /><Relationship Id="rId4" Type="http://schemas.openxmlformats.org/officeDocument/2006/relationships/notesSlide" Target="../notesSlides/notesSlide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 /><Relationship Id="rId2" Type="http://schemas.openxmlformats.org/officeDocument/2006/relationships/audio" Target="../media/media10.m4a" /><Relationship Id="rId1" Type="http://schemas.microsoft.com/office/2007/relationships/media" Target="../media/media10.m4a" /><Relationship Id="rId4" Type="http://schemas.openxmlformats.org/officeDocument/2006/relationships/image" Target="../media/image4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 /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36.jpeg" /><Relationship Id="rId2" Type="http://schemas.openxmlformats.org/officeDocument/2006/relationships/audio" Target="../media/media11.m4a" /><Relationship Id="rId1" Type="http://schemas.microsoft.com/office/2007/relationships/media" Target="../media/media11.m4a" /><Relationship Id="rId6" Type="http://schemas.openxmlformats.org/officeDocument/2006/relationships/image" Target="../media/image35.jpeg" /><Relationship Id="rId11" Type="http://schemas.openxmlformats.org/officeDocument/2006/relationships/image" Target="../media/image4.png" /><Relationship Id="rId5" Type="http://schemas.openxmlformats.org/officeDocument/2006/relationships/image" Target="../media/image34.jpeg" /><Relationship Id="rId10" Type="http://schemas.openxmlformats.org/officeDocument/2006/relationships/image" Target="../media/image2.png" /><Relationship Id="rId4" Type="http://schemas.openxmlformats.org/officeDocument/2006/relationships/image" Target="../media/image33.jpeg" /><Relationship Id="rId9" Type="http://schemas.openxmlformats.org/officeDocument/2006/relationships/image" Target="../media/image38.jpe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 /><Relationship Id="rId3" Type="http://schemas.openxmlformats.org/officeDocument/2006/relationships/slideLayout" Target="../slideLayouts/slideLayout6.xml" /><Relationship Id="rId7" Type="http://schemas.openxmlformats.org/officeDocument/2006/relationships/image" Target="../media/image42.jpeg" /><Relationship Id="rId2" Type="http://schemas.openxmlformats.org/officeDocument/2006/relationships/audio" Target="../media/media12.m4a" /><Relationship Id="rId1" Type="http://schemas.microsoft.com/office/2007/relationships/media" Target="../media/media12.m4a" /><Relationship Id="rId6" Type="http://schemas.openxmlformats.org/officeDocument/2006/relationships/image" Target="../media/image41.jpeg" /><Relationship Id="rId5" Type="http://schemas.openxmlformats.org/officeDocument/2006/relationships/image" Target="../media/image40.jpeg" /><Relationship Id="rId4" Type="http://schemas.openxmlformats.org/officeDocument/2006/relationships/image" Target="../media/image39.jpeg" /><Relationship Id="rId9" Type="http://schemas.openxmlformats.org/officeDocument/2006/relationships/image" Target="../media/image4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 /><Relationship Id="rId3" Type="http://schemas.openxmlformats.org/officeDocument/2006/relationships/slideLayout" Target="../slideLayouts/slideLayout6.xml" /><Relationship Id="rId7" Type="http://schemas.openxmlformats.org/officeDocument/2006/relationships/image" Target="../media/image47.jpeg" /><Relationship Id="rId2" Type="http://schemas.openxmlformats.org/officeDocument/2006/relationships/audio" Target="../media/media13.m4a" /><Relationship Id="rId1" Type="http://schemas.microsoft.com/office/2007/relationships/media" Target="../media/media13.m4a" /><Relationship Id="rId6" Type="http://schemas.openxmlformats.org/officeDocument/2006/relationships/image" Target="../media/image46.jpeg" /><Relationship Id="rId5" Type="http://schemas.openxmlformats.org/officeDocument/2006/relationships/image" Target="../media/image45.png" /><Relationship Id="rId10" Type="http://schemas.openxmlformats.org/officeDocument/2006/relationships/image" Target="../media/image4.png" /><Relationship Id="rId4" Type="http://schemas.openxmlformats.org/officeDocument/2006/relationships/image" Target="../media/image44.jpeg" /><Relationship Id="rId9" Type="http://schemas.openxmlformats.org/officeDocument/2006/relationships/image" Target="../media/image49.jpe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52.jpeg" /><Relationship Id="rId2" Type="http://schemas.openxmlformats.org/officeDocument/2006/relationships/audio" Target="../media/media14.m4a" /><Relationship Id="rId1" Type="http://schemas.microsoft.com/office/2007/relationships/media" Target="../media/media14.m4a" /><Relationship Id="rId6" Type="http://schemas.openxmlformats.org/officeDocument/2006/relationships/image" Target="../media/image2.png" /><Relationship Id="rId5" Type="http://schemas.openxmlformats.org/officeDocument/2006/relationships/image" Target="../media/image51.jpeg" /><Relationship Id="rId10" Type="http://schemas.openxmlformats.org/officeDocument/2006/relationships/image" Target="../media/image4.png" /><Relationship Id="rId4" Type="http://schemas.openxmlformats.org/officeDocument/2006/relationships/image" Target="../media/image50.jpeg" /><Relationship Id="rId9" Type="http://schemas.openxmlformats.org/officeDocument/2006/relationships/image" Target="../media/image54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5.m4a" /><Relationship Id="rId1" Type="http://schemas.microsoft.com/office/2007/relationships/media" Target="../media/media15.m4a" /><Relationship Id="rId5" Type="http://schemas.openxmlformats.org/officeDocument/2006/relationships/image" Target="../media/image4.png" /><Relationship Id="rId4" Type="http://schemas.openxmlformats.org/officeDocument/2006/relationships/image" Target="../media/image2.png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5" Type="http://schemas.openxmlformats.org/officeDocument/2006/relationships/image" Target="../media/image4.png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5" Type="http://schemas.openxmlformats.org/officeDocument/2006/relationships/image" Target="../media/image4.png" /><Relationship Id="rId4" Type="http://schemas.openxmlformats.org/officeDocument/2006/relationships/image" Target="../media/image2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13" Type="http://schemas.openxmlformats.org/officeDocument/2006/relationships/image" Target="../media/image4.png" /><Relationship Id="rId3" Type="http://schemas.openxmlformats.org/officeDocument/2006/relationships/slideLayout" Target="../slideLayouts/slideLayout6.xml" /><Relationship Id="rId7" Type="http://schemas.openxmlformats.org/officeDocument/2006/relationships/image" Target="../media/image6.jpeg" /><Relationship Id="rId12" Type="http://schemas.openxmlformats.org/officeDocument/2006/relationships/image" Target="../media/image9.jpeg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6" Type="http://schemas.openxmlformats.org/officeDocument/2006/relationships/hyperlink" Target="http://xn---35-5cdaz5d8azc.xn----7sbe8ajolees.xn--p1ai/58-let-amurskomu-munitsipalnomu-rajonu/img-20210204-wa0061/" TargetMode="External" /><Relationship Id="rId11" Type="http://schemas.openxmlformats.org/officeDocument/2006/relationships/hyperlink" Target="http://xn---35-5cdaz5d8azc.xn----7sbe8ajolees.xn--p1ai/58-let-amurskomu-munitsipalnomu-rajonu/20210204_155854/" TargetMode="External" /><Relationship Id="rId5" Type="http://schemas.openxmlformats.org/officeDocument/2006/relationships/image" Target="../media/image5.jpeg" /><Relationship Id="rId10" Type="http://schemas.openxmlformats.org/officeDocument/2006/relationships/image" Target="../media/image8.jpeg" /><Relationship Id="rId4" Type="http://schemas.openxmlformats.org/officeDocument/2006/relationships/image" Target="../media/image2.png" /><Relationship Id="rId9" Type="http://schemas.openxmlformats.org/officeDocument/2006/relationships/hyperlink" Target="http://xn---35-5cdaz5d8azc.xn----7sbe8ajolees.xn--p1ai/58-let-amurskomu-munitsipalnomu-rajonu/20210204_154654-2/" TargetMode="Externa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 /><Relationship Id="rId3" Type="http://schemas.openxmlformats.org/officeDocument/2006/relationships/slideLayout" Target="../slideLayouts/slideLayout6.xml" /><Relationship Id="rId7" Type="http://schemas.openxmlformats.org/officeDocument/2006/relationships/image" Target="../media/image12.jpeg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6" Type="http://schemas.openxmlformats.org/officeDocument/2006/relationships/image" Target="../media/image11.jpeg" /><Relationship Id="rId5" Type="http://schemas.openxmlformats.org/officeDocument/2006/relationships/image" Target="../media/image10.jpeg" /><Relationship Id="rId10" Type="http://schemas.openxmlformats.org/officeDocument/2006/relationships/image" Target="../media/image4.png" /><Relationship Id="rId4" Type="http://schemas.openxmlformats.org/officeDocument/2006/relationships/image" Target="../media/image2.png" /><Relationship Id="rId9" Type="http://schemas.openxmlformats.org/officeDocument/2006/relationships/image" Target="../media/image14.jpe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3" Type="http://schemas.openxmlformats.org/officeDocument/2006/relationships/slideLayout" Target="../slideLayouts/slideLayout6.xml" /><Relationship Id="rId7" Type="http://schemas.openxmlformats.org/officeDocument/2006/relationships/image" Target="../media/image17.jpeg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6" Type="http://schemas.openxmlformats.org/officeDocument/2006/relationships/image" Target="../media/image16.jpeg" /><Relationship Id="rId5" Type="http://schemas.openxmlformats.org/officeDocument/2006/relationships/image" Target="../media/image15.jpeg" /><Relationship Id="rId4" Type="http://schemas.openxmlformats.org/officeDocument/2006/relationships/image" Target="../media/image2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 /><Relationship Id="rId3" Type="http://schemas.openxmlformats.org/officeDocument/2006/relationships/slideLayout" Target="../slideLayouts/slideLayout6.xml" /><Relationship Id="rId7" Type="http://schemas.openxmlformats.org/officeDocument/2006/relationships/image" Target="../media/image21.jpeg" /><Relationship Id="rId2" Type="http://schemas.openxmlformats.org/officeDocument/2006/relationships/audio" Target="../media/media7.m4a" /><Relationship Id="rId1" Type="http://schemas.microsoft.com/office/2007/relationships/media" Target="../media/media7.m4a" /><Relationship Id="rId6" Type="http://schemas.openxmlformats.org/officeDocument/2006/relationships/image" Target="../media/image20.jpeg" /><Relationship Id="rId5" Type="http://schemas.openxmlformats.org/officeDocument/2006/relationships/image" Target="../media/image19.jpeg" /><Relationship Id="rId10" Type="http://schemas.openxmlformats.org/officeDocument/2006/relationships/image" Target="../media/image4.png" /><Relationship Id="rId4" Type="http://schemas.openxmlformats.org/officeDocument/2006/relationships/image" Target="../media/image18.jpeg" /><Relationship Id="rId9" Type="http://schemas.openxmlformats.org/officeDocument/2006/relationships/image" Target="../media/image23.jpe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 /><Relationship Id="rId3" Type="http://schemas.openxmlformats.org/officeDocument/2006/relationships/slideLayout" Target="../slideLayouts/slideLayout6.xml" /><Relationship Id="rId7" Type="http://schemas.openxmlformats.org/officeDocument/2006/relationships/image" Target="../media/image25.jpeg" /><Relationship Id="rId2" Type="http://schemas.openxmlformats.org/officeDocument/2006/relationships/audio" Target="../media/media8.m4a" /><Relationship Id="rId1" Type="http://schemas.microsoft.com/office/2007/relationships/media" Target="../media/media8.m4a" /><Relationship Id="rId6" Type="http://schemas.openxmlformats.org/officeDocument/2006/relationships/hyperlink" Target="http://xn---35-5cdaz5d8azc.xn----7sbe8ajolees.xn--p1ai/nedelya-rodnogo-yazyka-i-natsionalnoj-kultury/20210220_134831/" TargetMode="External" /><Relationship Id="rId11" Type="http://schemas.openxmlformats.org/officeDocument/2006/relationships/image" Target="../media/image4.png" /><Relationship Id="rId5" Type="http://schemas.openxmlformats.org/officeDocument/2006/relationships/image" Target="../media/image24.jpeg" /><Relationship Id="rId10" Type="http://schemas.openxmlformats.org/officeDocument/2006/relationships/image" Target="../media/image28.jpeg" /><Relationship Id="rId4" Type="http://schemas.openxmlformats.org/officeDocument/2006/relationships/hyperlink" Target="http://xn---35-5cdaz5d8azc.xn----7sbe8ajolees.xn--p1ai/nedelya-rodnogo-yazyka-i-natsionalnoj-kultury/20210220_135919/" TargetMode="External" /><Relationship Id="rId9" Type="http://schemas.openxmlformats.org/officeDocument/2006/relationships/image" Target="../media/image27.jpe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3" Type="http://schemas.openxmlformats.org/officeDocument/2006/relationships/slideLayout" Target="../slideLayouts/slideLayout6.xml" /><Relationship Id="rId7" Type="http://schemas.openxmlformats.org/officeDocument/2006/relationships/image" Target="../media/image32.jpeg" /><Relationship Id="rId2" Type="http://schemas.openxmlformats.org/officeDocument/2006/relationships/audio" Target="../media/media9.m4a" /><Relationship Id="rId1" Type="http://schemas.microsoft.com/office/2007/relationships/media" Target="../media/media9.m4a" /><Relationship Id="rId6" Type="http://schemas.openxmlformats.org/officeDocument/2006/relationships/image" Target="../media/image31.jpeg" /><Relationship Id="rId5" Type="http://schemas.openxmlformats.org/officeDocument/2006/relationships/image" Target="../media/image30.jpeg" /><Relationship Id="rId4" Type="http://schemas.openxmlformats.org/officeDocument/2006/relationships/image" Target="../media/image29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357958"/>
            <a:ext cx="9144000" cy="500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596" y="285729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Муниципальное бюджетное дошкольное образовательное учреждение детский сад №35 села Ачан Амурского муниципального района Хабаровского края 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(МБДОУ №35 с. Ачан)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412776"/>
            <a:ext cx="8391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Районное методическое объединение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«Использование регионального компонента 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в нравственно-патриотическом воспитании дошкольников»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536" y="3356992"/>
            <a:ext cx="153325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«Бессмертие народа – в его языке»</a:t>
            </a:r>
          </a:p>
          <a:p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1600" i="1" dirty="0">
                <a:solidFill>
                  <a:schemeClr val="bg2">
                    <a:lumMod val="25000"/>
                  </a:schemeClr>
                </a:solidFill>
              </a:rPr>
              <a:t>Ч.Т. Айтматов</a:t>
            </a:r>
          </a:p>
          <a:p>
            <a:endParaRPr lang="ru-RU" dirty="0"/>
          </a:p>
        </p:txBody>
      </p:sp>
      <p:pic>
        <p:nvPicPr>
          <p:cNvPr id="1026" name="Picture 2" descr="D:\мои документы\Фото\IMG_20210831_1219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2996952"/>
            <a:ext cx="6500858" cy="2880320"/>
          </a:xfrm>
          <a:prstGeom prst="rect">
            <a:avLst/>
          </a:prstGeom>
          <a:noFill/>
        </p:spPr>
      </p:pic>
      <p:pic>
        <p:nvPicPr>
          <p:cNvPr id="3" name="1 - Моя запис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84995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70772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7077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Работа с педагогическими кадрами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00166" y="714356"/>
          <a:ext cx="6096000" cy="428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8628">
                <a:tc>
                  <a:txBody>
                    <a:bodyPr/>
                    <a:lstStyle/>
                    <a:p>
                      <a:r>
                        <a:rPr lang="ru-RU" dirty="0"/>
                        <a:t>Формы повышения профессиональной компетенции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214422"/>
          <a:ext cx="9144000" cy="5569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0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190">
                <a:tc>
                  <a:txBody>
                    <a:bodyPr/>
                    <a:lstStyle/>
                    <a:p>
                      <a:r>
                        <a:rPr lang="ru-RU" sz="1400" dirty="0"/>
                        <a:t>семинары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самообразование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конкурсы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Изготовление пособий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9156">
                <a:tc>
                  <a:txBody>
                    <a:bodyPr/>
                    <a:lstStyle/>
                    <a:p>
                      <a:r>
                        <a:rPr lang="ru-RU" sz="1400" dirty="0"/>
                        <a:t>•«Использование мнемотехнологии в пересказе национальных сказок»;</a:t>
                      </a:r>
                    </a:p>
                    <a:p>
                      <a:r>
                        <a:rPr lang="ru-RU" sz="1400" dirty="0"/>
                        <a:t>• «Применение квест-технологий в образовательном процессе»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По теме «Создание условий для успешного овладения </a:t>
                      </a:r>
                      <a:r>
                        <a:rPr lang="ru-RU" sz="1400" dirty="0" err="1"/>
                        <a:t>этнонациональной</a:t>
                      </a:r>
                      <a:r>
                        <a:rPr lang="ru-RU" sz="1400" dirty="0"/>
                        <a:t> культуры средствами разнообразной деятельности детей дошкольного возраста» - Киле Н.В., воспитатель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Межрегиональный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научно-практический семинар с международным участием «Современные практики сохранения и развития нанайского языка и культуры», Гейкер Н.С. сертификат участника;</a:t>
                      </a:r>
                    </a:p>
                    <a:p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Краевой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дистанционный конкурс лучших методических разработок образовательных событий, посвященных Международному дню родного языка, «Мой край, мой язык» в номинации «Лучший урок родной литературы», 3 педагога – Ходжер Н.С., Киле С.Г., Киле Н.В. Сертификаты участников;</a:t>
                      </a:r>
                    </a:p>
                    <a:p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Муниципальный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конкурс по нравственно-патриотическому воспитанию детей дошкольного возраста «Я – Россиянин!» в номинации «Лучшая авторская игра (пособие) по нравственно-патриотическому воспитанию детей дошкольного возраста», Гейкер В.Д., сертификат участника;</a:t>
                      </a:r>
                    </a:p>
                    <a:p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Муниципальная Неделя</a:t>
                      </a:r>
                      <a:r>
                        <a:rPr kumimoji="0"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мастер-классов «Вдохновение-Мастерство-Образование» - Киле Н.В., сертификат участника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• Настольно-печатная игра «Достопримечательности села Ачан» - Гейкер В.Д.;</a:t>
                      </a:r>
                    </a:p>
                    <a:p>
                      <a:r>
                        <a:rPr lang="ru-RU" sz="1400" dirty="0"/>
                        <a:t>• </a:t>
                      </a:r>
                      <a:r>
                        <a:rPr lang="ru-RU" sz="1400" dirty="0" err="1"/>
                        <a:t>Лэпбук</a:t>
                      </a:r>
                      <a:r>
                        <a:rPr lang="ru-RU" sz="1400" dirty="0"/>
                        <a:t> «Рыбы Амура» - Киле Н.В.;</a:t>
                      </a:r>
                    </a:p>
                    <a:p>
                      <a:r>
                        <a:rPr lang="ru-RU" sz="1400" dirty="0"/>
                        <a:t>• </a:t>
                      </a:r>
                      <a:r>
                        <a:rPr lang="ru-RU" sz="1400" dirty="0" err="1"/>
                        <a:t>бизиборды</a:t>
                      </a:r>
                      <a:r>
                        <a:rPr lang="ru-RU" sz="1400" dirty="0"/>
                        <a:t> «Халат», «Ковер» – Киле Н.В.;</a:t>
                      </a:r>
                    </a:p>
                    <a:p>
                      <a:r>
                        <a:rPr lang="ru-RU" sz="1400" dirty="0"/>
                        <a:t>•  картотека</a:t>
                      </a:r>
                      <a:r>
                        <a:rPr lang="ru-RU" sz="1400" baseline="0" dirty="0"/>
                        <a:t> нанайских игр « </a:t>
                      </a:r>
                      <a:r>
                        <a:rPr lang="ru-RU" sz="1400" baseline="0" dirty="0" err="1"/>
                        <a:t>Нанайсал</a:t>
                      </a:r>
                      <a:r>
                        <a:rPr lang="ru-RU" sz="1400" baseline="0" dirty="0"/>
                        <a:t> </a:t>
                      </a:r>
                      <a:r>
                        <a:rPr lang="ru-RU" sz="1400" baseline="0" dirty="0" err="1"/>
                        <a:t>хупини</a:t>
                      </a:r>
                      <a:r>
                        <a:rPr lang="ru-RU" sz="1400" baseline="0" dirty="0"/>
                        <a:t>» - Киле Н.В.;</a:t>
                      </a:r>
                      <a:endParaRPr lang="ru-RU" sz="1400" dirty="0"/>
                    </a:p>
                    <a:p>
                      <a:r>
                        <a:rPr lang="ru-RU" sz="1400" dirty="0"/>
                        <a:t>• буклет «Поговорим на нанайском языке» - Киле Н.В.;</a:t>
                      </a:r>
                    </a:p>
                    <a:p>
                      <a:r>
                        <a:rPr lang="ru-RU" sz="1400" dirty="0"/>
                        <a:t>• настольные дидактические игры – Киле Н.В.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8 - Моя запис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536" y="2009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43956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6"/>
        <p14:stopEvt time="43347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123\Рабочий стол\Сертификаты Гейкер Н.С. Киле Н.В..jpg"/>
          <p:cNvPicPr/>
          <p:nvPr/>
        </p:nvPicPr>
        <p:blipFill>
          <a:blip r:embed="rId4" cstate="print"/>
          <a:srcRect l="2601" b="48492"/>
          <a:stretch>
            <a:fillRect/>
          </a:stretch>
        </p:blipFill>
        <p:spPr bwMode="auto">
          <a:xfrm>
            <a:off x="0" y="0"/>
            <a:ext cx="4000496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123\Рабочий стол\Сертификат Ходжер Н.С. ХК ИРО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364626">
            <a:off x="3485024" y="406584"/>
            <a:ext cx="2888711" cy="271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123\Рабочий стол\Сертификат Киле С.Г. ХК ИРО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430710">
            <a:off x="5965423" y="380098"/>
            <a:ext cx="2851683" cy="278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123\Рабочий стол\Сертификат Киле Н.В. ХК ИРО 0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716900">
            <a:off x="6114161" y="2797440"/>
            <a:ext cx="2448824" cy="290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123\Рабочий стол\Сертификат Гейкер В.Д Я Россиянин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71472" y="3714752"/>
            <a:ext cx="271464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123\Рабочий стол\св-во Киле Н.В..jpg"/>
          <p:cNvPicPr/>
          <p:nvPr/>
        </p:nvPicPr>
        <p:blipFill>
          <a:blip r:embed="rId9" cstate="print"/>
          <a:srcRect t="11175" b="37718"/>
          <a:stretch>
            <a:fillRect/>
          </a:stretch>
        </p:blipFill>
        <p:spPr bwMode="auto">
          <a:xfrm>
            <a:off x="3571868" y="3857628"/>
            <a:ext cx="3278579" cy="27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28794" y="0"/>
            <a:ext cx="328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Всероссийский уровень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3504" y="428604"/>
            <a:ext cx="335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Региональный уровень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7488" y="3500438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Муниципальный уровень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Моя запись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1560" y="43641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53814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  <p14:stopEvt time="53814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Создание предметно-развивающей среды</a:t>
            </a:r>
          </a:p>
        </p:txBody>
      </p:sp>
      <p:pic>
        <p:nvPicPr>
          <p:cNvPr id="3" name="Рисунок 2" descr="C:\Documents and Settings\123\Рабочий стол\фото для презентации\IMG-20220524-WA0048.jpg"/>
          <p:cNvPicPr/>
          <p:nvPr/>
        </p:nvPicPr>
        <p:blipFill>
          <a:blip r:embed="rId4"/>
          <a:srcRect b="6132"/>
          <a:stretch>
            <a:fillRect/>
          </a:stretch>
        </p:blipFill>
        <p:spPr bwMode="auto">
          <a:xfrm>
            <a:off x="214282" y="857232"/>
            <a:ext cx="600079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123\Рабочий стол\фото для презентации\IMG-20220525-WA0030.jpg"/>
          <p:cNvPicPr/>
          <p:nvPr/>
        </p:nvPicPr>
        <p:blipFill>
          <a:blip r:embed="rId5" cstate="print"/>
          <a:srcRect t="24453" b="1351"/>
          <a:stretch>
            <a:fillRect/>
          </a:stretch>
        </p:blipFill>
        <p:spPr bwMode="auto">
          <a:xfrm>
            <a:off x="6429388" y="785794"/>
            <a:ext cx="235745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123\Рабочий стол\фото для презентации\IMG-20220525-WA0028.jpg"/>
          <p:cNvPicPr/>
          <p:nvPr/>
        </p:nvPicPr>
        <p:blipFill>
          <a:blip r:embed="rId6"/>
          <a:srcRect l="2866" t="12014" r="6825" b="21908"/>
          <a:stretch>
            <a:fillRect/>
          </a:stretch>
        </p:blipFill>
        <p:spPr bwMode="auto">
          <a:xfrm>
            <a:off x="6715140" y="3786190"/>
            <a:ext cx="242886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123\Рабочий стол\фото для презентации\IMG-20220525-WA0017.jpg"/>
          <p:cNvPicPr/>
          <p:nvPr/>
        </p:nvPicPr>
        <p:blipFill>
          <a:blip r:embed="rId7"/>
          <a:srcRect l="3930" t="3973" r="11052" b="16359"/>
          <a:stretch>
            <a:fillRect/>
          </a:stretch>
        </p:blipFill>
        <p:spPr bwMode="auto">
          <a:xfrm>
            <a:off x="4071934" y="3786190"/>
            <a:ext cx="2500330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123\Рабочий стол\фото для презентации\20220526_155744.jpg"/>
          <p:cNvPicPr/>
          <p:nvPr/>
        </p:nvPicPr>
        <p:blipFill>
          <a:blip r:embed="rId8" cstate="print"/>
          <a:srcRect l="1539" t="16961" b="6332"/>
          <a:stretch>
            <a:fillRect/>
          </a:stretch>
        </p:blipFill>
        <p:spPr bwMode="auto">
          <a:xfrm>
            <a:off x="0" y="3786190"/>
            <a:ext cx="378618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Моя запись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158" y="29843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113982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113982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Создание предметно-развивающей среды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0" y="1285860"/>
            <a:ext cx="2500615" cy="2428892"/>
            <a:chOff x="6372177" y="1698276"/>
            <a:chExt cx="2286333" cy="191238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6372177" y="1698276"/>
              <a:ext cx="2286333" cy="1912382"/>
            </a:xfrm>
            <a:prstGeom prst="roundRect">
              <a:avLst>
                <a:gd name="adj" fmla="val 10000"/>
              </a:avLst>
            </a:prstGeom>
            <a:blipFill rotWithShape="0">
              <a:blip r:embed="rId4" cstate="print"/>
              <a:stretch>
                <a:fillRect/>
              </a:stretch>
            </a:blipFill>
            <a:ln>
              <a:solidFill>
                <a:srgbClr val="FFFF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6428189" y="1754288"/>
              <a:ext cx="2174309" cy="1800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3335" rIns="17780" bIns="1333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643174" y="1357298"/>
            <a:ext cx="2321840" cy="2357454"/>
            <a:chOff x="6453665" y="3750295"/>
            <a:chExt cx="2321840" cy="1827067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6453665" y="3750295"/>
              <a:ext cx="2321840" cy="1827067"/>
            </a:xfrm>
            <a:prstGeom prst="roundRect">
              <a:avLst>
                <a:gd name="adj" fmla="val 10000"/>
              </a:avLst>
            </a:prstGeom>
            <a:blipFill rotWithShape="0">
              <a:blip r:embed="rId5" cstate="print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6507178" y="3803808"/>
              <a:ext cx="2214814" cy="17200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3335" rIns="17780" bIns="1333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</p:txBody>
        </p:sp>
      </p:grpSp>
      <p:pic>
        <p:nvPicPr>
          <p:cNvPr id="9" name="Рисунок 8" descr="C:\Documents and Settings\123\Рабочий стол\фото для презентации\IMG-20220525-WA0023.jpg"/>
          <p:cNvPicPr/>
          <p:nvPr/>
        </p:nvPicPr>
        <p:blipFill>
          <a:blip r:embed="rId6"/>
          <a:srcRect l="4196" b="3586"/>
          <a:stretch>
            <a:fillRect/>
          </a:stretch>
        </p:blipFill>
        <p:spPr bwMode="auto">
          <a:xfrm>
            <a:off x="6672759" y="4000480"/>
            <a:ext cx="247124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14283" y="85723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Бизиборды</a:t>
            </a:r>
            <a:r>
              <a:rPr lang="ru-RU" dirty="0"/>
              <a:t> «Ковер», «Халат»</a:t>
            </a:r>
          </a:p>
        </p:txBody>
      </p:sp>
      <p:pic>
        <p:nvPicPr>
          <p:cNvPr id="13" name="Рисунок 12" descr="C:\Documents and Settings\123\Рабочий стол\фото для презентации\20220526_155942.jpg"/>
          <p:cNvPicPr/>
          <p:nvPr/>
        </p:nvPicPr>
        <p:blipFill>
          <a:blip r:embed="rId7" cstate="print"/>
          <a:srcRect t="13147" r="1958" b="6926"/>
          <a:stretch>
            <a:fillRect/>
          </a:stretch>
        </p:blipFill>
        <p:spPr bwMode="auto">
          <a:xfrm>
            <a:off x="5214942" y="1071546"/>
            <a:ext cx="378621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123\Рабочий стол\фото для презентации\20220526_160207.jpg"/>
          <p:cNvPicPr/>
          <p:nvPr/>
        </p:nvPicPr>
        <p:blipFill>
          <a:blip r:embed="rId8" cstate="print"/>
          <a:srcRect l="41900" t="31802" r="3399"/>
          <a:stretch>
            <a:fillRect/>
          </a:stretch>
        </p:blipFill>
        <p:spPr bwMode="auto">
          <a:xfrm>
            <a:off x="4500562" y="4071942"/>
            <a:ext cx="1958528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123\Рабочий стол\фото для презентации\IMG-20220525-WA0031.jpg"/>
          <p:cNvPicPr/>
          <p:nvPr/>
        </p:nvPicPr>
        <p:blipFill>
          <a:blip r:embed="rId9"/>
          <a:srcRect r="7116" b="2120"/>
          <a:stretch>
            <a:fillRect/>
          </a:stretch>
        </p:blipFill>
        <p:spPr bwMode="auto">
          <a:xfrm>
            <a:off x="214282" y="4214818"/>
            <a:ext cx="421484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Моя запись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" y="23913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80985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0"/>
        <p14:stopEvt time="80985" objId="1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124\Desktop\смотры конкурсы\20180420_100510.jpg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 rot="5400000" flipV="1">
            <a:off x="4250529" y="4179099"/>
            <a:ext cx="2143140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54" y="-142900"/>
            <a:ext cx="8358246" cy="868370"/>
          </a:xfrm>
        </p:spPr>
        <p:txBody>
          <a:bodyPr>
            <a:normAutofit fontScale="90000"/>
          </a:bodyPr>
          <a:lstStyle/>
          <a:p>
            <a:br>
              <a:rPr lang="ru-RU" sz="2700" b="1" dirty="0">
                <a:effectLst/>
              </a:rPr>
            </a:br>
            <a:br>
              <a:rPr lang="ru-RU" sz="2700" b="1" dirty="0">
                <a:effectLst/>
              </a:rPr>
            </a:br>
            <a:r>
              <a:rPr lang="ru-RU" sz="2200" b="1" dirty="0">
                <a:solidFill>
                  <a:schemeClr val="accent1"/>
                </a:solidFill>
                <a:effectLst/>
              </a:rPr>
              <a:t>Организация эффективного взаимодействия дошкольного образовательного учреждения и семьи</a:t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C:\Users\124\Desktop\смотры конкурсы\20180420_100609.jpg"/>
          <p:cNvPicPr>
            <a:picLocks noChangeAspect="1" noChangeArrowheads="1"/>
          </p:cNvPicPr>
          <p:nvPr/>
        </p:nvPicPr>
        <p:blipFill>
          <a:blip r:embed="rId5" cstate="print"/>
          <a:srcRect l="16406" t="8333" r="34375"/>
          <a:stretch>
            <a:fillRect/>
          </a:stretch>
        </p:blipFill>
        <p:spPr bwMode="auto">
          <a:xfrm rot="5400000">
            <a:off x="6681802" y="4248155"/>
            <a:ext cx="2209815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43438" y="3857628"/>
            <a:ext cx="4000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Конкурс «Лучшее национальное блюдо!»</a:t>
            </a:r>
          </a:p>
        </p:txBody>
      </p:sp>
      <p:pic>
        <p:nvPicPr>
          <p:cNvPr id="10" name="Рисунок 9" descr="http://xn---35-5cdaz5d8azc.xn----7sbe8ajolees.xn--p1ai/wp-content/uploads/2021/02/IMG-20210219-WA0059-150x150.jpg"/>
          <p:cNvPicPr/>
          <p:nvPr/>
        </p:nvPicPr>
        <p:blipFill>
          <a:blip r:embed="rId7" cstate="print"/>
          <a:srcRect l="5263"/>
          <a:stretch>
            <a:fillRect/>
          </a:stretch>
        </p:blipFill>
        <p:spPr bwMode="auto">
          <a:xfrm>
            <a:off x="4572000" y="857232"/>
            <a:ext cx="3857652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http://xn---35-5cdaz5d8azc.xn----7sbe8ajolees.xn--p1ai/wp-content/uploads/2021/02/IMG-20210220-WA0060-150x15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1154098"/>
            <a:ext cx="3929090" cy="2632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 rot="10800000" flipV="1">
            <a:off x="423193" y="636898"/>
            <a:ext cx="398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Конкурс «Семейный сундучок», </a:t>
            </a:r>
          </a:p>
          <a:p>
            <a:r>
              <a:rPr lang="ru-RU" sz="1400" dirty="0"/>
              <a:t>победитель - Ходжер Александр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358082" y="1071546"/>
            <a:ext cx="17859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«Семейная коллекция» — Ходжер Софья «Серьги моей прапрабабушки»</a:t>
            </a:r>
          </a:p>
        </p:txBody>
      </p:sp>
      <p:pic>
        <p:nvPicPr>
          <p:cNvPr id="1026" name="Picture 2" descr="I:\фото для презентации\IMG-20210331-WA00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4000504"/>
            <a:ext cx="378621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/>
          <p:cNvSpPr txBox="1"/>
          <p:nvPr/>
        </p:nvSpPr>
        <p:spPr>
          <a:xfrm>
            <a:off x="357158" y="3714752"/>
            <a:ext cx="4572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Совместные мероприятия с семьями воспитанников</a:t>
            </a:r>
          </a:p>
        </p:txBody>
      </p:sp>
      <p:pic>
        <p:nvPicPr>
          <p:cNvPr id="3" name="Моя запись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9512" y="4813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85712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85712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• созданы условия для изучения родного языка в НОД, совместной деятельности, в ходе режимных моментов;</a:t>
            </a:r>
          </a:p>
          <a:p>
            <a:pPr algn="just">
              <a:buNone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• повышение роста профессиональной компетентности педагогов ДОУ в области этнокультурного воспитания дошкольников;</a:t>
            </a:r>
          </a:p>
          <a:p>
            <a:pPr algn="just">
              <a:buNone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• организовано взаимодействие с семьей;</a:t>
            </a:r>
          </a:p>
          <a:p>
            <a:pPr algn="just">
              <a:buNone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• пополнение и обогащение развивающей предметно-пространственной среды материалами о родном крае</a:t>
            </a:r>
          </a:p>
          <a:p>
            <a:pPr algn="just">
              <a:buNone/>
            </a:pPr>
            <a:endParaRPr lang="ru-RU" sz="2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60539"/>
            <a:ext cx="8229600" cy="1143000"/>
          </a:xfrm>
        </p:spPr>
        <p:txBody>
          <a:bodyPr/>
          <a:lstStyle/>
          <a:p>
            <a:r>
              <a:rPr lang="ru-RU" b="1" dirty="0"/>
              <a:t>В результате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Моя запись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9476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74352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74352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2714620"/>
            <a:ext cx="721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Спасибо за внимание!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0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 advTm="6558">
    <p:cut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85926"/>
            <a:ext cx="8576530" cy="428628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8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Задачи: </a:t>
            </a:r>
          </a:p>
          <a:p>
            <a:pPr algn="just"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• создать условия для изучения родного языка в НОД, совместной деятельности, в ходе режимных моментов;</a:t>
            </a:r>
          </a:p>
          <a:p>
            <a:pPr algn="just"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• повысить профессиональную компетентность педагогов ДОУ в области этнокультурного воспитания дошкольников;</a:t>
            </a:r>
          </a:p>
          <a:p>
            <a:pPr algn="just"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• организовать взаимодействие с семьей;</a:t>
            </a:r>
          </a:p>
          <a:p>
            <a:pPr algn="just"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• обогащать развивающую предметно-пространственную среду материалами о родном крае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76464" cy="127106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b="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600" b="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регионального компонента в нравственно-патриотическом воспитании дошкольников 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655668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2 - Моя запис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31410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26435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25872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/>
              <a:t>Региональный компонент в вариативной части ООП ДОО</a:t>
            </a:r>
          </a:p>
        </p:txBody>
      </p:sp>
      <p:graphicFrame>
        <p:nvGraphicFramePr>
          <p:cNvPr id="25" name="Содержимое 24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FFC000"/>
                          </a:solidFill>
                        </a:rPr>
                        <a:t>Интеграция образовательных областей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Прямоугольник с двумя вырезанными противолежащими углами 29"/>
          <p:cNvSpPr/>
          <p:nvPr/>
        </p:nvSpPr>
        <p:spPr>
          <a:xfrm>
            <a:off x="453200" y="2218553"/>
            <a:ext cx="2232248" cy="1944216"/>
          </a:xfrm>
          <a:prstGeom prst="snip2Diag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11560" y="262824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Познавательное развитие</a:t>
            </a:r>
          </a:p>
        </p:txBody>
      </p:sp>
      <p:sp>
        <p:nvSpPr>
          <p:cNvPr id="36" name="Прямоугольник с двумя вырезанными противолежащими углами 35"/>
          <p:cNvSpPr/>
          <p:nvPr/>
        </p:nvSpPr>
        <p:spPr>
          <a:xfrm>
            <a:off x="395536" y="4437112"/>
            <a:ext cx="2952328" cy="1800200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899592" y="486916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Речевое</a:t>
            </a:r>
          </a:p>
          <a:p>
            <a:pPr algn="ctr"/>
            <a:r>
              <a:rPr lang="ru-RU" dirty="0"/>
              <a:t> развитие</a:t>
            </a:r>
          </a:p>
        </p:txBody>
      </p:sp>
      <p:sp>
        <p:nvSpPr>
          <p:cNvPr id="44" name="Прямоугольник с двумя вырезанными противолежащими углами 43"/>
          <p:cNvSpPr/>
          <p:nvPr/>
        </p:nvSpPr>
        <p:spPr>
          <a:xfrm>
            <a:off x="3275856" y="2204864"/>
            <a:ext cx="2520280" cy="2088232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с двумя вырезанными противолежащими углами 45"/>
          <p:cNvSpPr/>
          <p:nvPr/>
        </p:nvSpPr>
        <p:spPr>
          <a:xfrm>
            <a:off x="5940152" y="4437112"/>
            <a:ext cx="2448272" cy="1944216"/>
          </a:xfrm>
          <a:prstGeom prst="snip2DiagRect">
            <a:avLst/>
          </a:prstGeom>
          <a:solidFill>
            <a:srgbClr val="FFC000"/>
          </a:solidFill>
          <a:ln>
            <a:solidFill>
              <a:srgbClr val="96C0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6156176" y="5085184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Художественно-эстетическое</a:t>
            </a:r>
          </a:p>
          <a:p>
            <a:r>
              <a:rPr lang="ru-RU" dirty="0"/>
              <a:t> развитие</a:t>
            </a:r>
          </a:p>
        </p:txBody>
      </p:sp>
      <p:sp>
        <p:nvSpPr>
          <p:cNvPr id="50" name="Прямоугольник с двумя вырезанными противолежащими углами 49"/>
          <p:cNvSpPr/>
          <p:nvPr/>
        </p:nvSpPr>
        <p:spPr>
          <a:xfrm>
            <a:off x="6300192" y="2132856"/>
            <a:ext cx="2304256" cy="1778496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Социально-коммуникативное развитие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707904" y="2555815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Физическое развитие</a:t>
            </a:r>
          </a:p>
        </p:txBody>
      </p:sp>
      <p:pic>
        <p:nvPicPr>
          <p:cNvPr id="52" name="Рисунок 5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3 - Моя запис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42848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22096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2111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85728"/>
            <a:ext cx="4471990" cy="511156"/>
          </a:xfrm>
        </p:spPr>
        <p:txBody>
          <a:bodyPr>
            <a:normAutofit/>
          </a:bodyPr>
          <a:lstStyle/>
          <a:p>
            <a:r>
              <a:rPr lang="ru-RU" sz="2400" dirty="0"/>
              <a:t>Познавательное развитие</a:t>
            </a:r>
          </a:p>
        </p:txBody>
      </p:sp>
      <p:pic>
        <p:nvPicPr>
          <p:cNvPr id="4" name="Рисунок 3" descr="http://xn---35-5cdaz5d8azc.xn----7sbe8ajolees.xn--p1ai/wp-content/uploads/2021/02/IMG-20210220-WA0067-150x15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857232"/>
            <a:ext cx="335758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xn---35-5cdaz5d8azc.xn----7sbe8ajolees.xn--p1ai/wp-content/uploads/2021/02/IMG-20210204-WA0061-150x150.jpg">
            <a:hlinkClick r:id="rId6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2" y="214290"/>
            <a:ext cx="250033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2844" y="3429000"/>
            <a:ext cx="8715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Экскурсия в сельскую библиотеку, познавательный час «Мой любимый Амурский район»</a:t>
            </a:r>
          </a:p>
        </p:txBody>
      </p:sp>
      <p:pic>
        <p:nvPicPr>
          <p:cNvPr id="9" name="Рисунок 8" descr="C:\Documents and Settings\123\Рабочий стол\фото для презентации\20210204_101011.jpg"/>
          <p:cNvPicPr/>
          <p:nvPr/>
        </p:nvPicPr>
        <p:blipFill>
          <a:blip r:embed="rId8" cstate="print"/>
          <a:srcRect t="15972" b="17014"/>
          <a:stretch>
            <a:fillRect/>
          </a:stretch>
        </p:blipFill>
        <p:spPr bwMode="auto">
          <a:xfrm>
            <a:off x="3786182" y="214290"/>
            <a:ext cx="2281834" cy="32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00232" y="632438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НОД</a:t>
            </a:r>
          </a:p>
        </p:txBody>
      </p:sp>
      <p:pic>
        <p:nvPicPr>
          <p:cNvPr id="13" name="Рисунок 12" descr="http://xn---35-5cdaz5d8azc.xn----7sbe8ajolees.xn--p1ai/wp-content/uploads/2021/02/20210204_154654-1-e1613106652271-189x300.jpg">
            <a:hlinkClick r:id="rId9"/>
          </p:cNvPr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15008" y="3714752"/>
            <a:ext cx="285752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xn---35-5cdaz5d8azc.xn----7sbe8ajolees.xn--p1ai/wp-content/uploads/2021/02/20210204_155854-300x169.jpg">
            <a:hlinkClick r:id="rId11"/>
          </p:cNvPr>
          <p:cNvPicPr/>
          <p:nvPr/>
        </p:nvPicPr>
        <p:blipFill>
          <a:blip r:embed="rId12"/>
          <a:srcRect l="4167" r="5556"/>
          <a:stretch>
            <a:fillRect/>
          </a:stretch>
        </p:blipFill>
        <p:spPr bwMode="auto">
          <a:xfrm>
            <a:off x="214282" y="3714752"/>
            <a:ext cx="514353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 flipH="1">
            <a:off x="5500694" y="6072206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    НОД «Земля Амурская»</a:t>
            </a:r>
          </a:p>
        </p:txBody>
      </p:sp>
      <p:pic>
        <p:nvPicPr>
          <p:cNvPr id="5" name="4 Моя запись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4282" y="7105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81292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" objId="5"/>
        <p14:pauseEvt time="80257" objId="5"/>
        <p14:seekEvt time="80257" objId="5" seek="80183"/>
        <p14:resumeEvt time="80460" objId="5"/>
        <p14:stopEvt time="81292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7786742" cy="571480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Познавательное развитие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655668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://xn---35-5cdaz5d8azc.xn----7sbe8ajolees.xn--p1ai/wp-content/uploads/2021/02/20210220_140815-300x169.jpg"/>
          <p:cNvPicPr/>
          <p:nvPr/>
        </p:nvPicPr>
        <p:blipFill>
          <a:blip r:embed="rId5"/>
          <a:srcRect t="9375" b="21875"/>
          <a:stretch>
            <a:fillRect/>
          </a:stretch>
        </p:blipFill>
        <p:spPr bwMode="auto">
          <a:xfrm>
            <a:off x="214282" y="3929066"/>
            <a:ext cx="357190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123\Рабочий стол\фото для презентации\IMG_20190220_16230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571480"/>
            <a:ext cx="380901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123\Рабочий стол\IMG-20220519-WA0038.jpg"/>
          <p:cNvPicPr/>
          <p:nvPr/>
        </p:nvPicPr>
        <p:blipFill>
          <a:blip r:embed="rId7"/>
          <a:srcRect b="5578"/>
          <a:stretch>
            <a:fillRect/>
          </a:stretch>
        </p:blipFill>
        <p:spPr bwMode="auto">
          <a:xfrm>
            <a:off x="428596" y="500042"/>
            <a:ext cx="392909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42910" y="3357562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Дидактические игры «Собери пазлы «Нанайские узоры», «Собери логический ряд», «Игры на липучках», «Теневое лото»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5786455"/>
            <a:ext cx="3571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Книжная выставка «Ми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урэхэмби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нингмансал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 Сказки моего детства)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C:\Documents and Settings\123\Рабочий стол\фото для презентации\IMG-20220524-WA0037.jpg"/>
          <p:cNvPicPr/>
          <p:nvPr/>
        </p:nvPicPr>
        <p:blipFill>
          <a:blip r:embed="rId8"/>
          <a:srcRect b="15145"/>
          <a:stretch>
            <a:fillRect/>
          </a:stretch>
        </p:blipFill>
        <p:spPr bwMode="auto">
          <a:xfrm>
            <a:off x="6477997" y="3929066"/>
            <a:ext cx="266600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123\Рабочий стол\фото для презентации\IMG-20220525-WA001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20" y="3857628"/>
            <a:ext cx="235745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5 - Моя запис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5547" y="6418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7538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pauseEvt time="0" objId="2"/>
        <p14:seekEvt time="0" objId="2" seek="0"/>
        <p14:resumeEvt time="212" objId="2"/>
        <p14:stopEvt time="75380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655668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28859" y="71438"/>
            <a:ext cx="4214842" cy="5000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Речевое развитие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571480"/>
          <a:ext cx="8501122" cy="71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1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380">
                <a:tc>
                  <a:txBody>
                    <a:bodyPr/>
                    <a:lstStyle/>
                    <a:p>
                      <a:r>
                        <a:rPr lang="ru-RU" dirty="0"/>
                        <a:t>Парциальная программа Г.Н. </a:t>
                      </a:r>
                      <a:r>
                        <a:rPr lang="ru-RU" dirty="0" err="1"/>
                        <a:t>Оненко</a:t>
                      </a:r>
                      <a:r>
                        <a:rPr lang="ru-RU" dirty="0"/>
                        <a:t> «Обучение нанайскому языку детей старшего дошкольного возраста»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8" y="1500174"/>
          <a:ext cx="850112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0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0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5884">
                <a:tc>
                  <a:txBody>
                    <a:bodyPr/>
                    <a:lstStyle/>
                    <a:p>
                      <a:r>
                        <a:rPr lang="ru-RU" dirty="0"/>
                        <a:t>Пособие  картинный словарь  нанайского языка «Реченька» Г.Н. </a:t>
                      </a:r>
                      <a:r>
                        <a:rPr lang="ru-RU" dirty="0" err="1"/>
                        <a:t>Оненко</a:t>
                      </a:r>
                      <a:r>
                        <a:rPr lang="ru-RU" dirty="0"/>
                        <a:t>, Л.Т. Киле, Т.Г. </a:t>
                      </a:r>
                      <a:r>
                        <a:rPr lang="ru-RU" dirty="0" err="1"/>
                        <a:t>Актанко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Примерная рабочая программа</a:t>
                      </a:r>
                    </a:p>
                    <a:p>
                      <a:r>
                        <a:rPr kumimoji="0"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кружка «</a:t>
                      </a:r>
                      <a:r>
                        <a:rPr kumimoji="0" lang="ru-RU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Нанайкан</a:t>
                      </a:r>
                      <a:r>
                        <a:rPr kumimoji="0"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»  по нанайскому языку для детей 5 – 6 лет </a:t>
                      </a:r>
                    </a:p>
                    <a:p>
                      <a:r>
                        <a:rPr kumimoji="0"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Руководитель: Л.А.Киля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Рисунок 5" descr="http://xn---35-5cdaz5d8azc.xn----7sbe8ajolees.xn--p1ai/wp-content/uploads/2021/02/IMG-20210220-WA0074-300x22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3429000"/>
            <a:ext cx="300039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143636" y="6143644"/>
            <a:ext cx="2786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драматизация нанайской сказки «</a:t>
            </a:r>
            <a:r>
              <a:rPr lang="ru-RU" sz="1400" dirty="0" err="1"/>
              <a:t>Енгур</a:t>
            </a:r>
            <a:r>
              <a:rPr lang="ru-RU" sz="1400" dirty="0"/>
              <a:t> и соли» (Волк и лиса)</a:t>
            </a:r>
          </a:p>
        </p:txBody>
      </p:sp>
      <p:pic>
        <p:nvPicPr>
          <p:cNvPr id="8" name="Рисунок 7" descr="C:\Documents and Settings\123\Рабочий стол\фото для презентации\IMG-20190221-WA0030.jpg"/>
          <p:cNvPicPr/>
          <p:nvPr/>
        </p:nvPicPr>
        <p:blipFill>
          <a:blip r:embed="rId6"/>
          <a:srcRect l="7908" r="4568"/>
          <a:stretch>
            <a:fillRect/>
          </a:stretch>
        </p:blipFill>
        <p:spPr bwMode="auto">
          <a:xfrm>
            <a:off x="3214678" y="3429000"/>
            <a:ext cx="2643206" cy="279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123\Рабочий стол\фото для презентации\IMG-20210331-WA0011.jpg"/>
          <p:cNvPicPr/>
          <p:nvPr/>
        </p:nvPicPr>
        <p:blipFill>
          <a:blip r:embed="rId7"/>
          <a:srcRect l="10548" t="19027" r="14193"/>
          <a:stretch>
            <a:fillRect/>
          </a:stretch>
        </p:blipFill>
        <p:spPr bwMode="auto">
          <a:xfrm>
            <a:off x="214282" y="3429000"/>
            <a:ext cx="292895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14678" y="6215082"/>
            <a:ext cx="2643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Драматизация сказки «</a:t>
            </a:r>
            <a:r>
              <a:rPr lang="ru-RU" sz="1400" dirty="0" err="1"/>
              <a:t>Тасима</a:t>
            </a:r>
            <a:r>
              <a:rPr lang="ru-RU" sz="1400" dirty="0"/>
              <a:t>» (по р.н.с. «Колобок»)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20" y="6000768"/>
            <a:ext cx="28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CCFF66"/>
                </a:solidFill>
              </a:rPr>
              <a:t>Драматизация сказки   «</a:t>
            </a:r>
            <a:r>
              <a:rPr lang="ru-RU" sz="1400" dirty="0" err="1">
                <a:solidFill>
                  <a:srgbClr val="CCFF66"/>
                </a:solidFill>
              </a:rPr>
              <a:t>Мэргэн</a:t>
            </a:r>
            <a:r>
              <a:rPr lang="ru-RU" sz="1400" dirty="0">
                <a:solidFill>
                  <a:srgbClr val="CCFF66"/>
                </a:solidFill>
              </a:rPr>
              <a:t> и его друзья»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4678" y="300037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Театральная деятельность</a:t>
            </a:r>
          </a:p>
        </p:txBody>
      </p:sp>
      <p:pic>
        <p:nvPicPr>
          <p:cNvPr id="13" name="6 - Моя запись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7158" y="11384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69326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7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3"/>
        <p14:stopEvt time="67791" objId="1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0"/>
            <a:ext cx="4643470" cy="78579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Физическое развитие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24000" y="714356"/>
          <a:ext cx="6096000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942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Региональный компонент</a:t>
                      </a:r>
                      <a:r>
                        <a:rPr lang="ru-RU" baseline="0" dirty="0"/>
                        <a:t> : кружок физкультурно-спортивной направленности «</a:t>
                      </a:r>
                      <a:r>
                        <a:rPr lang="ru-RU" baseline="0" dirty="0" err="1"/>
                        <a:t>Мэргэн</a:t>
                      </a:r>
                      <a:r>
                        <a:rPr lang="ru-RU" baseline="0" dirty="0"/>
                        <a:t>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Рисунок 3" descr="C:\Documents and Settings\123\Рабочий стол\фото для презентации\IMG-20210331-WA0006.jpg"/>
          <p:cNvPicPr/>
          <p:nvPr/>
        </p:nvPicPr>
        <p:blipFill>
          <a:blip r:embed="rId4"/>
          <a:srcRect l="5790" t="24028" r="12960"/>
          <a:stretch>
            <a:fillRect/>
          </a:stretch>
        </p:blipFill>
        <p:spPr bwMode="auto">
          <a:xfrm>
            <a:off x="0" y="3786190"/>
            <a:ext cx="3143272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xn---35-5cdaz5d8azc.xn----7sbe8ajolees.xn--p1ai/wp-content/uploads/2021/02/IMG-20210220-WA0102-150x15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500174"/>
            <a:ext cx="278608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123\Рабочий стол\фото для презентации\IMG_20190220_161713.jpg"/>
          <p:cNvPicPr/>
          <p:nvPr/>
        </p:nvPicPr>
        <p:blipFill>
          <a:blip r:embed="rId6" cstate="print"/>
          <a:srcRect l="2866"/>
          <a:stretch>
            <a:fillRect/>
          </a:stretch>
        </p:blipFill>
        <p:spPr bwMode="auto">
          <a:xfrm>
            <a:off x="6000760" y="3929066"/>
            <a:ext cx="2881095" cy="274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xn---35-5cdaz5d8azc.xn----7sbe8ajolees.xn--p1ai/wp-content/uploads/2021/02/IMG-20210220-WA0112-150x150.jpg"/>
          <p:cNvPicPr/>
          <p:nvPr/>
        </p:nvPicPr>
        <p:blipFill>
          <a:blip r:embed="rId7"/>
          <a:srcRect t="25581" b="7538"/>
          <a:stretch>
            <a:fillRect/>
          </a:stretch>
        </p:blipFill>
        <p:spPr bwMode="auto">
          <a:xfrm>
            <a:off x="6000760" y="1500174"/>
            <a:ext cx="2881805" cy="2127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123\Рабочий стол\фото для презентации\IMG-20220419-WA0027.jpg"/>
          <p:cNvPicPr/>
          <p:nvPr/>
        </p:nvPicPr>
        <p:blipFill>
          <a:blip r:embed="rId8"/>
          <a:srcRect l="16939" r="14313"/>
          <a:stretch>
            <a:fillRect/>
          </a:stretch>
        </p:blipFill>
        <p:spPr bwMode="auto">
          <a:xfrm>
            <a:off x="2857488" y="1500174"/>
            <a:ext cx="328614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Documents and Settings\123\Рабочий стол\s00622596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43240" y="4824248"/>
            <a:ext cx="3237622" cy="203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7 - Моя запис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9552" y="53932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3319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0"/>
        <p14:stopEvt time="31549" objId="1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Художественно-эстетическое развитие</a:t>
            </a:r>
          </a:p>
        </p:txBody>
      </p:sp>
      <p:pic>
        <p:nvPicPr>
          <p:cNvPr id="3" name="Рисунок 2" descr="http://xn---35-5cdaz5d8azc.xn----7sbe8ajolees.xn--p1ai/wp-content/uploads/2021/02/20210220_135919-300x169.jpg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4500570"/>
            <a:ext cx="285369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xn---35-5cdaz5d8azc.xn----7sbe8ajolees.xn--p1ai/wp-content/uploads/2021/02/20210220_134831-300x169.jpg">
            <a:hlinkClick r:id="rId6"/>
          </p:cNvPr>
          <p:cNvPicPr/>
          <p:nvPr/>
        </p:nvPicPr>
        <p:blipFill>
          <a:blip r:embed="rId7"/>
          <a:srcRect r="9879"/>
          <a:stretch>
            <a:fillRect/>
          </a:stretch>
        </p:blipFill>
        <p:spPr bwMode="auto">
          <a:xfrm>
            <a:off x="0" y="4572008"/>
            <a:ext cx="257176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123\Рабочий стол\IMG-20220524-WA0042.jpg"/>
          <p:cNvPicPr/>
          <p:nvPr/>
        </p:nvPicPr>
        <p:blipFill>
          <a:blip r:embed="rId8"/>
          <a:srcRect b="16057"/>
          <a:stretch>
            <a:fillRect/>
          </a:stretch>
        </p:blipFill>
        <p:spPr bwMode="auto">
          <a:xfrm>
            <a:off x="214282" y="571480"/>
            <a:ext cx="3571900" cy="350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" y="4143380"/>
            <a:ext cx="350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Исполнение шумового оркестра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4744" y="6215083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ИЗО деятельность</a:t>
            </a:r>
          </a:p>
        </p:txBody>
      </p:sp>
      <p:pic>
        <p:nvPicPr>
          <p:cNvPr id="10" name="Рисунок 9" descr="C:\Documents and Settings\123\Рабочий стол\фото для презентации\IMG-20210331-WA0018.jpg"/>
          <p:cNvPicPr/>
          <p:nvPr/>
        </p:nvPicPr>
        <p:blipFill>
          <a:blip r:embed="rId9"/>
          <a:srcRect b="15704"/>
          <a:stretch>
            <a:fillRect/>
          </a:stretch>
        </p:blipFill>
        <p:spPr bwMode="auto">
          <a:xfrm>
            <a:off x="3929058" y="571481"/>
            <a:ext cx="492922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071934" y="3857629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Участие в концерте ко  Дню села</a:t>
            </a:r>
          </a:p>
        </p:txBody>
      </p:sp>
      <p:pic>
        <p:nvPicPr>
          <p:cNvPr id="13" name="Рисунок 12" descr="C:\Documents and Settings\123\Рабочий стол\IMG_20181129_104400.jpg"/>
          <p:cNvPicPr/>
          <p:nvPr/>
        </p:nvPicPr>
        <p:blipFill>
          <a:blip r:embed="rId10" cstate="print"/>
          <a:srcRect l="6589" r="3081" b="13341"/>
          <a:stretch>
            <a:fillRect/>
          </a:stretch>
        </p:blipFill>
        <p:spPr bwMode="auto">
          <a:xfrm>
            <a:off x="5643570" y="4500570"/>
            <a:ext cx="32147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10 - Моя запис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3528" y="4839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10475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  <p14:stopEvt time="104750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Социально-коммуникативное развитие</a:t>
            </a:r>
          </a:p>
        </p:txBody>
      </p:sp>
      <p:pic>
        <p:nvPicPr>
          <p:cNvPr id="3" name="Picture 3" descr="C:\Users\124\Desktop\кружок Нанайкан\20180529_162626.jpg"/>
          <p:cNvPicPr>
            <a:picLocks noChangeAspect="1" noChangeArrowheads="1"/>
          </p:cNvPicPr>
          <p:nvPr/>
        </p:nvPicPr>
        <p:blipFill>
          <a:blip r:embed="rId4" cstate="print"/>
          <a:srcRect l="23438" t="16408" r="21874" b="4167"/>
          <a:stretch>
            <a:fillRect/>
          </a:stretch>
        </p:blipFill>
        <p:spPr bwMode="auto">
          <a:xfrm rot="5400000">
            <a:off x="769109" y="3517118"/>
            <a:ext cx="2676560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85720" y="3786190"/>
            <a:ext cx="321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Сюжетно-ролевая игра «Рыбаки»</a:t>
            </a:r>
          </a:p>
        </p:txBody>
      </p:sp>
      <p:pic>
        <p:nvPicPr>
          <p:cNvPr id="7" name="Рисунок 6" descr="C:\Documents and Settings\123\Рабочий стол\IMG-20220527-WA0045.jpg"/>
          <p:cNvPicPr/>
          <p:nvPr/>
        </p:nvPicPr>
        <p:blipFill>
          <a:blip r:embed="rId5"/>
          <a:srcRect b="6517"/>
          <a:stretch>
            <a:fillRect/>
          </a:stretch>
        </p:blipFill>
        <p:spPr bwMode="auto">
          <a:xfrm>
            <a:off x="4000496" y="3571876"/>
            <a:ext cx="471490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Documents and Settings\123\Рабочий стол\IMG-20220527-WA0020.jpg"/>
          <p:cNvPicPr/>
          <p:nvPr/>
        </p:nvPicPr>
        <p:blipFill>
          <a:blip r:embed="rId6"/>
          <a:srcRect t="7769" b="16485"/>
          <a:stretch>
            <a:fillRect/>
          </a:stretch>
        </p:blipFill>
        <p:spPr bwMode="auto">
          <a:xfrm>
            <a:off x="357158" y="642918"/>
            <a:ext cx="4071966" cy="312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714876" y="6429395"/>
            <a:ext cx="3929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Сюжетно-ролевая игра «Охотники»</a:t>
            </a:r>
          </a:p>
        </p:txBody>
      </p:sp>
      <p:pic>
        <p:nvPicPr>
          <p:cNvPr id="11" name="Picture 5" descr="C:\Users\124\Desktop\уголки групп\IMG-20181023-WA0020.jpg"/>
          <p:cNvPicPr>
            <a:picLocks noChangeAspect="1" noChangeArrowheads="1"/>
          </p:cNvPicPr>
          <p:nvPr/>
        </p:nvPicPr>
        <p:blipFill>
          <a:blip r:embed="rId7" cstate="print"/>
          <a:srcRect t="6475" r="5384" b="12730"/>
          <a:stretch>
            <a:fillRect/>
          </a:stretch>
        </p:blipFill>
        <p:spPr bwMode="auto">
          <a:xfrm>
            <a:off x="4429124" y="571480"/>
            <a:ext cx="4214842" cy="2986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572000" y="3357562"/>
            <a:ext cx="4000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Сюжетно-ролевая игра «Семья»</a:t>
            </a:r>
          </a:p>
        </p:txBody>
      </p:sp>
      <p:pic>
        <p:nvPicPr>
          <p:cNvPr id="5" name="9 - Моя запись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488" y="11983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25043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21913" objId="5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3907</TotalTime>
  <Words>604</Words>
  <Application>Microsoft Office PowerPoint</Application>
  <PresentationFormat>Экран (4:3)</PresentationFormat>
  <Paragraphs>102</Paragraphs>
  <Slides>16</Slides>
  <Notes>1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Открытая</vt:lpstr>
      <vt:lpstr>Презентация PowerPoint</vt:lpstr>
      <vt:lpstr>Цель: Использование регионального компонента в нравственно-патриотическом воспитании дошкольников </vt:lpstr>
      <vt:lpstr>Региональный компонент в вариативной части ООП ДОО</vt:lpstr>
      <vt:lpstr>Познавательное развитие</vt:lpstr>
      <vt:lpstr>Познавательное развитие</vt:lpstr>
      <vt:lpstr>Речевое развитие</vt:lpstr>
      <vt:lpstr>Физическое развитие</vt:lpstr>
      <vt:lpstr>Художественно-эстетическое развитие</vt:lpstr>
      <vt:lpstr>Социально-коммуникативное развитие</vt:lpstr>
      <vt:lpstr>Работа с педагогическими кадрами</vt:lpstr>
      <vt:lpstr>Презентация PowerPoint</vt:lpstr>
      <vt:lpstr>Создание предметно-развивающей среды</vt:lpstr>
      <vt:lpstr>Создание предметно-развивающей среды</vt:lpstr>
      <vt:lpstr>  Организация эффективного взаимодействия дошкольного образовательного учреждения и семьи </vt:lpstr>
      <vt:lpstr>В результате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работы МбДОУ № 35 с. Ачан по этнокультурному воспитанию в условиях малокомплектного детского сада</dc:title>
  <dc:creator>Admin</dc:creator>
  <cp:lastModifiedBy>79141559043</cp:lastModifiedBy>
  <cp:revision>368</cp:revision>
  <dcterms:created xsi:type="dcterms:W3CDTF">2018-11-24T07:24:04Z</dcterms:created>
  <dcterms:modified xsi:type="dcterms:W3CDTF">2022-06-17T02:07:18Z</dcterms:modified>
</cp:coreProperties>
</file>